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6" r:id="rId14"/>
    <p:sldId id="281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60"/>
  </p:normalViewPr>
  <p:slideViewPr>
    <p:cSldViewPr snapToGrid="0">
      <p:cViewPr varScale="1">
        <p:scale>
          <a:sx n="98" d="100"/>
          <a:sy n="98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818C85-A50F-4ABD-9970-045D4DA5443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0D8B6C-F443-47D0-972C-FD8175E2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82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EFA3E3-B10E-4FE8-9A3F-D12BC3DEAE2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1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590864-116A-4849-B420-60857A67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4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procurement contracts good for 5 years?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90864-116A-4849-B420-60857A67F4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6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Nutrition education cannot be paid for with</a:t>
            </a:r>
            <a:r>
              <a:rPr lang="en-US" baseline="0" dirty="0"/>
              <a:t> FFVP funds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90864-116A-4849-B420-60857A67F4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8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84BA5-AF16-4E60-B1D2-678ECDC4FE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4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BF3BBC-E0FC-424F-9C6B-9B89ACFBA441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AED13-AA23-4099-B22B-480E87E66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6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BF3BBC-E0FC-424F-9C6B-9B89ACFBA441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AED13-AA23-4099-B22B-480E87E66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5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BF3BBC-E0FC-424F-9C6B-9B89ACFBA441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AED13-AA23-4099-B22B-480E87E66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00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BF3BBC-E0FC-424F-9C6B-9B89ACFBA441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AED13-AA23-4099-B22B-480E87E66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6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BF3BBC-E0FC-424F-9C6B-9B89ACFBA441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AED13-AA23-4099-B22B-480E87E66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4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BF3BBC-E0FC-424F-9C6B-9B89ACFBA441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AED13-AA23-4099-B22B-480E87E66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9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40000"/>
            <a:ext cx="4038600" cy="358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40000"/>
            <a:ext cx="4038600" cy="358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BF3BBC-E0FC-424F-9C6B-9B89ACFBA441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AED13-AA23-4099-B22B-480E87E66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6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73586"/>
            <a:ext cx="4040188" cy="7970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10759"/>
            <a:ext cx="4040188" cy="28154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73587"/>
            <a:ext cx="4041775" cy="7970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10759"/>
            <a:ext cx="4041775" cy="28154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BF3BBC-E0FC-424F-9C6B-9B89ACFBA441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AED13-AA23-4099-B22B-480E87E66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AED13-AA23-4099-B22B-480E87E66A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36925"/>
            <a:ext cx="8229600" cy="4795203"/>
          </a:xfrm>
        </p:spPr>
        <p:txBody>
          <a:bodyPr>
            <a:normAutofit fontScale="47500" lnSpcReduction="20000"/>
          </a:bodyPr>
          <a:lstStyle/>
          <a:p>
            <a:pPr marL="0" lvl="0" indent="0">
              <a:lnSpc>
                <a:spcPct val="170000"/>
              </a:lnSpc>
              <a:spcAft>
                <a:spcPts val="1200"/>
              </a:spcAft>
              <a:buNone/>
            </a:pPr>
            <a:r>
              <a:rPr lang="en-US" sz="3800">
                <a:solidFill>
                  <a:schemeClr val="accent2"/>
                </a:solidFill>
              </a:rPr>
              <a:t>Edit Master text styles</a:t>
            </a:r>
          </a:p>
          <a:p>
            <a:pPr marL="0" lvl="1" indent="0">
              <a:lnSpc>
                <a:spcPct val="170000"/>
              </a:lnSpc>
              <a:spcAft>
                <a:spcPts val="1200"/>
              </a:spcAft>
              <a:buNone/>
            </a:pPr>
            <a:r>
              <a:rPr lang="en-US" sz="3800">
                <a:solidFill>
                  <a:schemeClr val="accent2"/>
                </a:solidFill>
              </a:rPr>
              <a:t>Second level</a:t>
            </a:r>
          </a:p>
          <a:p>
            <a:pPr marL="0" lvl="2" indent="0">
              <a:lnSpc>
                <a:spcPct val="170000"/>
              </a:lnSpc>
              <a:spcAft>
                <a:spcPts val="1200"/>
              </a:spcAft>
              <a:buNone/>
            </a:pPr>
            <a:r>
              <a:rPr lang="en-US" sz="3800">
                <a:solidFill>
                  <a:schemeClr val="accent2"/>
                </a:solidFill>
              </a:rPr>
              <a:t>Third level</a:t>
            </a:r>
          </a:p>
          <a:p>
            <a:pPr marL="0" lvl="3" indent="0">
              <a:lnSpc>
                <a:spcPct val="170000"/>
              </a:lnSpc>
              <a:spcAft>
                <a:spcPts val="1200"/>
              </a:spcAft>
              <a:buNone/>
            </a:pPr>
            <a:r>
              <a:rPr lang="en-US" sz="3800">
                <a:solidFill>
                  <a:schemeClr val="accent2"/>
                </a:solidFill>
              </a:rPr>
              <a:t>Fourth level</a:t>
            </a:r>
          </a:p>
          <a:p>
            <a:pPr marL="0" lvl="4" indent="0">
              <a:lnSpc>
                <a:spcPct val="170000"/>
              </a:lnSpc>
              <a:spcAft>
                <a:spcPts val="1200"/>
              </a:spcAft>
              <a:buNone/>
            </a:pPr>
            <a:r>
              <a:rPr lang="en-US" sz="3800">
                <a:solidFill>
                  <a:schemeClr val="accent2"/>
                </a:solidFill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9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BF3BBC-E0FC-424F-9C6B-9B89ACFBA441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AED13-AA23-4099-B22B-480E87E66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0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BF3BBC-E0FC-424F-9C6B-9B89ACFBA441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AED13-AA23-4099-B22B-480E87E66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3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BF3BBC-E0FC-424F-9C6B-9B89ACFBA441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0AED13-AA23-4099-B22B-480E87E66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5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40000">
              <a:schemeClr val="accent5"/>
            </a:gs>
            <a:gs pos="100000">
              <a:schemeClr val="accent6">
                <a:lumMod val="9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4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82345"/>
            <a:ext cx="8229600" cy="3743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longer text line length </a:t>
            </a:r>
            <a:r>
              <a:rPr lang="en-US" dirty="0" err="1"/>
              <a:t>aslkfksdf</a:t>
            </a:r>
            <a:r>
              <a:rPr lang="en-US" dirty="0"/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 longer text line length </a:t>
            </a:r>
            <a:r>
              <a:rPr lang="en-US" dirty="0" err="1"/>
              <a:t>aslkfksdf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noFill/>
              </a:rPr>
              <a:t>   </a:t>
            </a:r>
          </a:p>
        </p:txBody>
      </p:sp>
      <p:pic>
        <p:nvPicPr>
          <p:cNvPr id="8" name="Picture 7" descr="RIDECNPLog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600"/>
            <a:ext cx="2380593" cy="5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6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1200"/>
        </a:spcAft>
        <a:buClrTx/>
        <a:buSzTx/>
        <a:buFont typeface="Arial"/>
        <a:buChar char="•"/>
        <a:tabLst/>
        <a:defRPr sz="2200" kern="1200" baseline="0">
          <a:solidFill>
            <a:schemeClr val="accent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80"/>
        </a:spcBef>
        <a:buFont typeface="Arial"/>
        <a:buChar char="–"/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s.usda.gov/tn/resource-librar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eb.uri.edu/snaped/ffvp/" TargetMode="External"/><Relationship Id="rId4" Type="http://schemas.openxmlformats.org/officeDocument/2006/relationships/hyperlink" Target="https://www.farmfreshri.org/programs/nutrition-educatio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goodwin@ride.ri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therine.silva@ride.ri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682190"/>
            <a:ext cx="7772400" cy="1470025"/>
          </a:xfrm>
        </p:spPr>
        <p:txBody>
          <a:bodyPr/>
          <a:lstStyle/>
          <a:p>
            <a:r>
              <a:rPr lang="en-US" sz="3601" dirty="0"/>
              <a:t>2018 Fresh Fruit and Vegetable Program Sponsor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321423"/>
            <a:ext cx="6400800" cy="1752600"/>
          </a:xfrm>
        </p:spPr>
        <p:txBody>
          <a:bodyPr/>
          <a:lstStyle/>
          <a:p>
            <a:r>
              <a:rPr lang="en-US" dirty="0"/>
              <a:t>Rhode Island Department of Education</a:t>
            </a:r>
          </a:p>
          <a:p>
            <a:r>
              <a:rPr lang="en-US" dirty="0"/>
              <a:t>May 14, 2018</a:t>
            </a:r>
          </a:p>
        </p:txBody>
      </p:sp>
      <p:pic>
        <p:nvPicPr>
          <p:cNvPr id="4" name="Picture 3" descr="&lt;strong&gt;Rainbow&lt;/strong&gt; Chicken Salad | Healthy Ideas for Kids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1" b="89813" l="4261" r="949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68" y="4385983"/>
            <a:ext cx="3498861" cy="22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Helps achieve goal of healthier school environment</a:t>
            </a:r>
          </a:p>
          <a:p>
            <a:r>
              <a:rPr lang="en-US" sz="2000" dirty="0"/>
              <a:t>Component of wellness policies, becoming a Team Nutrition School, meeting the </a:t>
            </a:r>
            <a:r>
              <a:rPr lang="en-US" sz="2000" dirty="0" err="1"/>
              <a:t>HealthierUS</a:t>
            </a:r>
            <a:r>
              <a:rPr lang="en-US" sz="2000" dirty="0"/>
              <a:t> School Challenge</a:t>
            </a:r>
          </a:p>
          <a:p>
            <a:r>
              <a:rPr lang="en-US" sz="2000" dirty="0"/>
              <a:t>Utilize available resources: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en-US" sz="1800" dirty="0">
                <a:solidFill>
                  <a:srgbClr val="333333"/>
                </a:solidFill>
              </a:rPr>
              <a:t>USDA Team Nutrition </a:t>
            </a:r>
            <a:r>
              <a:rPr lang="en-US" sz="1800" dirty="0">
                <a:solidFill>
                  <a:srgbClr val="333333"/>
                </a:solidFill>
                <a:hlinkClick r:id="rId3"/>
              </a:rPr>
              <a:t>https://www.fns.usda.gov/tn/resource-library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→"/>
            </a:pPr>
            <a:r>
              <a:rPr lang="en-US" sz="1800" dirty="0"/>
              <a:t>Farm Fresh </a:t>
            </a:r>
            <a:r>
              <a:rPr lang="en-US" sz="1800" dirty="0">
                <a:hlinkClick r:id="rId4"/>
              </a:rPr>
              <a:t>RI https://www.farmfreshri.org/programs/nutrition-education/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→"/>
            </a:pPr>
            <a:r>
              <a:rPr lang="en-US" sz="1800" dirty="0">
                <a:solidFill>
                  <a:srgbClr val="333333"/>
                </a:solidFill>
              </a:rPr>
              <a:t>URI SNAP-Ed </a:t>
            </a:r>
            <a:r>
              <a:rPr lang="en-US" sz="1800" dirty="0">
                <a:solidFill>
                  <a:srgbClr val="333333"/>
                </a:solidFill>
                <a:hlinkClick r:id="rId5"/>
              </a:rPr>
              <a:t>http://web.uri.edu/snaped/ffvp/</a:t>
            </a:r>
            <a:endParaRPr lang="en-US" sz="1800" dirty="0">
              <a:solidFill>
                <a:srgbClr val="333333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5293" y="5303385"/>
            <a:ext cx="2621507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1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78420" y="1056644"/>
            <a:ext cx="6506308" cy="41770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b="1" dirty="0"/>
              <a:t>Contact Information for Assistance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731883" y="2073689"/>
            <a:ext cx="40932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Jenn Goodwin</a:t>
            </a:r>
          </a:p>
          <a:p>
            <a:r>
              <a:rPr lang="en-US" dirty="0"/>
              <a:t>RIDE Nutrition Program Specialist</a:t>
            </a:r>
          </a:p>
          <a:p>
            <a:r>
              <a:rPr lang="en-US" dirty="0">
                <a:hlinkClick r:id="rId3"/>
              </a:rPr>
              <a:t>Jennifer.goodwin@ride.ri.gov</a:t>
            </a:r>
            <a:endParaRPr lang="en-US" dirty="0"/>
          </a:p>
          <a:p>
            <a:r>
              <a:rPr lang="en-US" dirty="0"/>
              <a:t>401-222-4269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C062C-9681-4E63-9A80-4A20B86A0D85}"/>
              </a:ext>
            </a:extLst>
          </p:cNvPr>
          <p:cNvSpPr txBox="1"/>
          <p:nvPr/>
        </p:nvSpPr>
        <p:spPr>
          <a:xfrm>
            <a:off x="1019907" y="2073689"/>
            <a:ext cx="3552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Katie Silva</a:t>
            </a:r>
          </a:p>
          <a:p>
            <a:r>
              <a:rPr lang="en-US" dirty="0"/>
              <a:t>RIDE Nutrition Consultant</a:t>
            </a:r>
          </a:p>
          <a:p>
            <a:r>
              <a:rPr lang="en-US" dirty="0">
                <a:hlinkClick r:id="rId4"/>
              </a:rPr>
              <a:t>Katherine.silva@ride.ri.gov</a:t>
            </a:r>
            <a:endParaRPr lang="en-US" dirty="0"/>
          </a:p>
          <a:p>
            <a:r>
              <a:rPr lang="en-US" dirty="0"/>
              <a:t>401-222-4257</a:t>
            </a:r>
          </a:p>
        </p:txBody>
      </p:sp>
    </p:spTree>
    <p:extLst>
      <p:ext uri="{BB962C8B-B14F-4D97-AF65-F5344CB8AC3E}">
        <p14:creationId xmlns:p14="http://schemas.microsoft.com/office/powerpoint/2010/main" val="88205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History and Goals</a:t>
            </a:r>
          </a:p>
          <a:p>
            <a:r>
              <a:rPr lang="en-US" dirty="0"/>
              <a:t>Program Administration and Operation</a:t>
            </a:r>
          </a:p>
          <a:p>
            <a:r>
              <a:rPr lang="en-US" dirty="0"/>
              <a:t>Claiming</a:t>
            </a:r>
          </a:p>
          <a:p>
            <a:r>
              <a:rPr lang="en-US" dirty="0"/>
              <a:t>Nutrition Education</a:t>
            </a:r>
          </a:p>
          <a:p>
            <a:r>
              <a:rPr lang="en-US" dirty="0"/>
              <a:t>Discussion</a:t>
            </a:r>
          </a:p>
        </p:txBody>
      </p:sp>
      <p:pic>
        <p:nvPicPr>
          <p:cNvPr id="4" name="Picture 3" descr="The meaning and symbolism of the word - &lt;strong&gt;Apple&lt;/strong&gt;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87" y="3652311"/>
            <a:ext cx="3209278" cy="32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55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History and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Began as pilot project in 2002 and became a nationwide program in 2008</a:t>
            </a:r>
          </a:p>
          <a:p>
            <a:r>
              <a:rPr lang="en-US" dirty="0"/>
              <a:t>Increase consumption of FV among children</a:t>
            </a:r>
          </a:p>
          <a:p>
            <a:r>
              <a:rPr lang="en-US" dirty="0"/>
              <a:t>Expand variety of FV children experience</a:t>
            </a:r>
          </a:p>
          <a:p>
            <a:r>
              <a:rPr lang="en-US" dirty="0"/>
              <a:t>Positive impact on children’s health</a:t>
            </a:r>
          </a:p>
        </p:txBody>
      </p:sp>
      <p:pic>
        <p:nvPicPr>
          <p:cNvPr id="5" name="Picture 4" descr="Super Foods That Help Get Rid Of Bloating | Tom Corson-Knowle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8" b="97691" l="4530" r="982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60" y="3567273"/>
            <a:ext cx="1819598" cy="274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Administered by USDA at Federal level and RIDE at State level</a:t>
            </a:r>
          </a:p>
          <a:p>
            <a:pPr lvl="0"/>
            <a:r>
              <a:rPr lang="en-US" dirty="0">
                <a:solidFill>
                  <a:srgbClr val="333333"/>
                </a:solidFill>
              </a:rPr>
              <a:t>Must complete application with appropriate signatures of support</a:t>
            </a:r>
            <a:endParaRPr lang="en-US" dirty="0"/>
          </a:p>
          <a:p>
            <a:r>
              <a:rPr lang="en-US" dirty="0"/>
              <a:t>Schools with highest % of F/R-price eligible students are selected</a:t>
            </a:r>
          </a:p>
          <a:p>
            <a:r>
              <a:rPr lang="en-US" dirty="0"/>
              <a:t>Must be an elementary school</a:t>
            </a:r>
          </a:p>
          <a:p>
            <a:r>
              <a:rPr lang="en-US" dirty="0"/>
              <a:t>Per-student allocation of $50-$75</a:t>
            </a:r>
          </a:p>
          <a:p>
            <a:endParaRPr lang="en-US" dirty="0"/>
          </a:p>
        </p:txBody>
      </p:sp>
      <p:pic>
        <p:nvPicPr>
          <p:cNvPr id="4" name="Picture 3" descr="Banane gesund? Interessante Tatsachen und leckere Rezepte ...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7" b="95392" l="46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80" y="4747203"/>
            <a:ext cx="2487555" cy="179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3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Provided separately from SBP and NSLP</a:t>
            </a:r>
          </a:p>
          <a:p>
            <a:r>
              <a:rPr lang="en-US" dirty="0"/>
              <a:t>Offered only during the school day</a:t>
            </a:r>
          </a:p>
          <a:p>
            <a:r>
              <a:rPr lang="en-US" dirty="0"/>
              <a:t>Offered at no charge to </a:t>
            </a:r>
            <a:r>
              <a:rPr lang="en-US" b="1" dirty="0"/>
              <a:t>all</a:t>
            </a:r>
            <a:r>
              <a:rPr lang="en-US" dirty="0"/>
              <a:t> enrolled students</a:t>
            </a:r>
          </a:p>
          <a:p>
            <a:r>
              <a:rPr lang="en-US" dirty="0"/>
              <a:t>Accommodations for children with disabilities</a:t>
            </a:r>
          </a:p>
          <a:p>
            <a:r>
              <a:rPr lang="en-US" dirty="0"/>
              <a:t>Widely publicize FV availability within the school</a:t>
            </a:r>
          </a:p>
          <a:p>
            <a:endParaRPr lang="en-US" dirty="0"/>
          </a:p>
        </p:txBody>
      </p:sp>
      <p:pic>
        <p:nvPicPr>
          <p:cNvPr id="5" name="Picture 4" descr="&lt;strong&gt;Eggplant&lt;/strong&gt; | Free Stock Photo | An &lt;strong&gt;eggplant&lt;/strong&gt; isolated on a ...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5" b="68809" l="9916" r="899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48" y="4483930"/>
            <a:ext cx="4057095" cy="270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FFVP Runs Smoothly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an implementation plan</a:t>
            </a:r>
          </a:p>
          <a:p>
            <a:r>
              <a:rPr lang="en-US" dirty="0"/>
              <a:t>Set a budget</a:t>
            </a:r>
          </a:p>
          <a:p>
            <a:r>
              <a:rPr lang="en-US" dirty="0"/>
              <a:t>Establish partnerships</a:t>
            </a:r>
          </a:p>
          <a:p>
            <a:r>
              <a:rPr lang="en-US" dirty="0"/>
              <a:t>Follow proper procurement procedures</a:t>
            </a:r>
          </a:p>
          <a:p>
            <a:r>
              <a:rPr lang="en-US" dirty="0"/>
              <a:t>Be familiar with proper handling and food safety</a:t>
            </a:r>
          </a:p>
          <a:p>
            <a:r>
              <a:rPr lang="en-US" dirty="0"/>
              <a:t>Process reports on time and retain records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510" y="4572001"/>
            <a:ext cx="3191614" cy="249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7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Anticipate need for staff for preparing food and processing paperwork</a:t>
            </a:r>
          </a:p>
          <a:p>
            <a:r>
              <a:rPr lang="en-US" dirty="0"/>
              <a:t>Coordinate efforts to inform school community about the FFVP</a:t>
            </a:r>
          </a:p>
          <a:p>
            <a:r>
              <a:rPr lang="en-US" dirty="0"/>
              <a:t>Attend to concerns regarding trash/messes</a:t>
            </a:r>
          </a:p>
          <a:p>
            <a:r>
              <a:rPr lang="en-US" dirty="0"/>
              <a:t>Determine appropriate type and portion size of FV</a:t>
            </a:r>
          </a:p>
          <a:p>
            <a:r>
              <a:rPr lang="en-US" dirty="0"/>
              <a:t>Identify best methods for distribution to students</a:t>
            </a:r>
          </a:p>
          <a:p>
            <a:r>
              <a:rPr lang="en-US" dirty="0"/>
              <a:t>Solicit free nutrition education materials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902" y="4635443"/>
            <a:ext cx="3164098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0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and Serving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Serve FV so they are appealing, easy to grab and easy to recognize</a:t>
            </a:r>
          </a:p>
          <a:p>
            <a:r>
              <a:rPr lang="en-US" dirty="0"/>
              <a:t>Adjust selections/quantities to continuously offer new items, as well as favorites</a:t>
            </a:r>
          </a:p>
          <a:p>
            <a:r>
              <a:rPr lang="en-US" dirty="0"/>
              <a:t>Limit cooked vegetables to once a week (must include nutrition education)</a:t>
            </a:r>
          </a:p>
          <a:p>
            <a:r>
              <a:rPr lang="en-US" dirty="0"/>
              <a:t>Dips may be offered with vegetables ONLY</a:t>
            </a:r>
          </a:p>
          <a:p>
            <a:r>
              <a:rPr lang="en-US" dirty="0"/>
              <a:t>FV must be fresh – avoid processed/preserved, juice, jellied fruit, trail mix, smoothies,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869" y="5401815"/>
            <a:ext cx="170093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7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and Paperwork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10% of budget on administrative costs</a:t>
            </a:r>
          </a:p>
          <a:p>
            <a:r>
              <a:rPr lang="en-US" dirty="0"/>
              <a:t>File claims by the 10</a:t>
            </a:r>
            <a:r>
              <a:rPr lang="en-US" baseline="30000" dirty="0"/>
              <a:t>th</a:t>
            </a:r>
            <a:r>
              <a:rPr lang="en-US" dirty="0"/>
              <a:t> of each month</a:t>
            </a:r>
          </a:p>
          <a:p>
            <a:r>
              <a:rPr lang="en-US" dirty="0"/>
              <a:t>Maintain complete and accurate records</a:t>
            </a:r>
          </a:p>
          <a:p>
            <a:r>
              <a:rPr lang="en-US" dirty="0"/>
              <a:t>Monitor program along with SBP and NSLP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File:Oranje paprika.jpg - Wikimedia Common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35" b="911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3467570"/>
            <a:ext cx="2692400" cy="339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53646"/>
      </p:ext>
    </p:extLst>
  </p:cSld>
  <p:clrMapOvr>
    <a:masterClrMapping/>
  </p:clrMapOvr>
</p:sld>
</file>

<file path=ppt/theme/theme1.xml><?xml version="1.0" encoding="utf-8"?>
<a:theme xmlns:a="http://schemas.openxmlformats.org/drawingml/2006/main" name="CNP Apple Blue Logo">
  <a:themeElements>
    <a:clrScheme name="Custom 1">
      <a:dk1>
        <a:srgbClr val="293684"/>
      </a:dk1>
      <a:lt1>
        <a:sysClr val="window" lastClr="FFFFFF"/>
      </a:lt1>
      <a:dk2>
        <a:srgbClr val="2B2E2C"/>
      </a:dk2>
      <a:lt2>
        <a:srgbClr val="F3D947"/>
      </a:lt2>
      <a:accent1>
        <a:srgbClr val="4367F1"/>
      </a:accent1>
      <a:accent2>
        <a:srgbClr val="9C6804"/>
      </a:accent2>
      <a:accent3>
        <a:srgbClr val="CCD6FF"/>
      </a:accent3>
      <a:accent4>
        <a:srgbClr val="333333"/>
      </a:accent4>
      <a:accent5>
        <a:srgbClr val="F9F9F9"/>
      </a:accent5>
      <a:accent6>
        <a:srgbClr val="F2F2F2"/>
      </a:accent6>
      <a:hlink>
        <a:srgbClr val="4367F1"/>
      </a:hlink>
      <a:folHlink>
        <a:srgbClr val="4367F1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51C90C244C9419C3E73092C87AADF" ma:contentTypeVersion="10" ma:contentTypeDescription="Create a new document." ma:contentTypeScope="" ma:versionID="e888c0a58eaa204c4cbc08f56660edd6">
  <xsd:schema xmlns:xsd="http://www.w3.org/2001/XMLSchema" xmlns:xs="http://www.w3.org/2001/XMLSchema" xmlns:p="http://schemas.microsoft.com/office/2006/metadata/properties" xmlns:ns2="fb4ce569-0273-4228-9157-33b14876d013" xmlns:ns3="cb42a20e-e0b4-4657-87ca-b30564c93f19" targetNamespace="http://schemas.microsoft.com/office/2006/metadata/properties" ma:root="true" ma:fieldsID="61b765b17d410baf30d2e93ff4ac9551" ns2:_="" ns3:_="">
    <xsd:import namespace="fb4ce569-0273-4228-9157-33b14876d013"/>
    <xsd:import namespace="cb42a20e-e0b4-4657-87ca-b30564c93f1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ce569-0273-4228-9157-33b14876d0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42a20e-e0b4-4657-87ca-b30564c93f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D4EFFE-AB41-4DB3-8E8A-06BF610A0E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33A330-85E5-4162-87CB-7A9DAAFC19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4ce569-0273-4228-9157-33b14876d013"/>
    <ds:schemaRef ds:uri="cb42a20e-e0b4-4657-87ca-b30564c93f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6F277B-CD13-4085-9959-03CD306236E7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fb4ce569-0273-4228-9157-33b14876d013"/>
    <ds:schemaRef ds:uri="http://schemas.microsoft.com/office/2006/metadata/properties"/>
    <ds:schemaRef ds:uri="http://purl.org/dc/terms/"/>
    <ds:schemaRef ds:uri="http://schemas.openxmlformats.org/package/2006/metadata/core-properties"/>
    <ds:schemaRef ds:uri="cb42a20e-e0b4-4657-87ca-b30564c93f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2437</TotalTime>
  <Words>454</Words>
  <Application>Microsoft Office PowerPoint</Application>
  <PresentationFormat>On-screen Show (4:3)</PresentationFormat>
  <Paragraphs>73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News Gothic MT</vt:lpstr>
      <vt:lpstr>CNP Apple Blue Logo</vt:lpstr>
      <vt:lpstr>2018 Fresh Fruit and Vegetable Program Sponsor Training</vt:lpstr>
      <vt:lpstr>Agenda</vt:lpstr>
      <vt:lpstr>Program History and Goals</vt:lpstr>
      <vt:lpstr>Program Administration</vt:lpstr>
      <vt:lpstr>Requirements</vt:lpstr>
      <vt:lpstr>Ensuring FFVP Runs Smoothly</vt:lpstr>
      <vt:lpstr>Best Practices</vt:lpstr>
      <vt:lpstr>Selection and Serving</vt:lpstr>
      <vt:lpstr>Budget and Paperwork</vt:lpstr>
      <vt:lpstr>Nutrition Education</vt:lpstr>
      <vt:lpstr>Contact Information for Assistance</vt:lpstr>
    </vt:vector>
  </TitlesOfParts>
  <Company>RIDE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Summer Food Service Program Sponsor Training</dc:title>
  <dc:creator>Patrolia, Jessica</dc:creator>
  <cp:lastModifiedBy>Silva, Katherine</cp:lastModifiedBy>
  <cp:revision>71</cp:revision>
  <cp:lastPrinted>2018-05-10T19:38:24Z</cp:lastPrinted>
  <dcterms:created xsi:type="dcterms:W3CDTF">2018-03-19T16:15:36Z</dcterms:created>
  <dcterms:modified xsi:type="dcterms:W3CDTF">2022-01-25T15:11:24Z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0x010100C4E51C90C244C9419C3E73092C87AADF</vt:lpwstr>
  </property>
</Properties>
</file>